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2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6858000" cx="9144000"/>
  <p:notesSz cx="6858000" cy="9144000"/>
  <p:embeddedFontLst>
    <p:embeddedFont>
      <p:font typeface="Montserrat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2" name="Daniel Moura da Silva"/>
  <p:cmAuthor clrIdx="1" id="1" initials="" lastIdx="2" name="Julliana Couto Almeid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06DF82C-0C90-447C-81E6-5512682E4923}">
  <a:tblStyle styleId="{506DF82C-0C90-447C-81E6-5512682E49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Montserrat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Montserrat-bold.fntdata"/><Relationship Id="rId14" Type="http://schemas.openxmlformats.org/officeDocument/2006/relationships/slide" Target="slides/slide8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10-31T01:15:59.087">
    <p:pos x="6000" y="0"/>
    <p:text>+danmoura17@gmail.com
_Assigned to Daniel Moura da Silva_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9" dt="2017-10-31T01:26:23.227">
    <p:pos x="6000" y="0"/>
    <p:text>Filipe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0" dt="2017-10-31T01:39:35.790">
    <p:pos x="6000" y="0"/>
    <p:text>Alexandre</p:text>
  </p:cm>
  <p:cm authorId="1" idx="2" dt="2017-10-31T01:39:35.790">
    <p:pos x="6000" y="100"/>
    <p:text>colocar o significado de cada eixo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1" dt="2017-10-31T01:15:23.861">
    <p:pos x="6000" y="0"/>
    <p:text>Alexandre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2" dt="2017-10-31T01:15:02.926">
    <p:pos x="6000" y="0"/>
    <p:text>Alexandre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7-10-31T01:16:22.026">
    <p:pos x="6000" y="0"/>
    <p:text>+danmoura17@gmail.com
_Assigned to Daniel Moura da Silva_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17-10-31T01:16:10.092">
    <p:pos x="6000" y="0"/>
    <p:text>+danmoura17@gmail.com
_Assigned to Daniel Moura da Silva_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4" dt="2017-10-31T01:31:19.422">
    <p:pos x="6000" y="0"/>
    <p:text>+danmoura17@gmail.com
_Assigned to Daniel Moura da Silva_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5" dt="2017-10-31T01:31:34.207">
    <p:pos x="6000" y="0"/>
    <p:text>+danmoura17@gmail.com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6" dt="2017-10-31T01:59:30.704">
    <p:pos x="6000" y="0"/>
    <p:text>Daniel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7" dt="2017-10-31T01:16:49.831">
    <p:pos x="6000" y="0"/>
    <p:text>Julliana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8" dt="2017-10-31T01:30:01.080">
    <p:pos x="6000" y="0"/>
    <p:text>Julliana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" dt="2017-10-31T01:18:25.372">
    <p:pos x="435" y="399"/>
    <p:text>Julliana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bg>
      <p:bgPr>
        <a:solidFill>
          <a:srgbClr val="C7F464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3012325" y="2960550"/>
            <a:ext cx="5445900" cy="240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r">
              <a:spcBef>
                <a:spcPts val="0"/>
              </a:spcBef>
              <a:buSzPts val="4800"/>
              <a:buNone/>
              <a:defRPr sz="4800"/>
            </a:lvl1pPr>
            <a:lvl2pPr lvl="1" algn="r">
              <a:spcBef>
                <a:spcPts val="0"/>
              </a:spcBef>
              <a:buSzPts val="6000"/>
              <a:buNone/>
              <a:defRPr sz="6000"/>
            </a:lvl2pPr>
            <a:lvl3pPr lvl="2" algn="r">
              <a:spcBef>
                <a:spcPts val="0"/>
              </a:spcBef>
              <a:buSzPts val="6000"/>
              <a:buNone/>
              <a:defRPr sz="6000"/>
            </a:lvl3pPr>
            <a:lvl4pPr lvl="3" algn="r">
              <a:spcBef>
                <a:spcPts val="0"/>
              </a:spcBef>
              <a:buSzPts val="6000"/>
              <a:buNone/>
              <a:defRPr sz="6000"/>
            </a:lvl4pPr>
            <a:lvl5pPr lvl="4" algn="r">
              <a:spcBef>
                <a:spcPts val="0"/>
              </a:spcBef>
              <a:buSzPts val="6000"/>
              <a:buNone/>
              <a:defRPr sz="6000"/>
            </a:lvl5pPr>
            <a:lvl6pPr lvl="5" algn="r">
              <a:spcBef>
                <a:spcPts val="0"/>
              </a:spcBef>
              <a:buSzPts val="6000"/>
              <a:buNone/>
              <a:defRPr sz="6000"/>
            </a:lvl6pPr>
            <a:lvl7pPr lvl="6" algn="r">
              <a:spcBef>
                <a:spcPts val="0"/>
              </a:spcBef>
              <a:buSzPts val="6000"/>
              <a:buNone/>
              <a:defRPr sz="6000"/>
            </a:lvl7pPr>
            <a:lvl8pPr lvl="7" algn="r">
              <a:spcBef>
                <a:spcPts val="0"/>
              </a:spcBef>
              <a:buSzPts val="6000"/>
              <a:buNone/>
              <a:defRPr sz="6000"/>
            </a:lvl8pPr>
            <a:lvl9pPr lvl="8" algn="r">
              <a:spcBef>
                <a:spcPts val="0"/>
              </a:spcBef>
              <a:buSzPts val="6000"/>
              <a:buNone/>
              <a:defRPr sz="6000"/>
            </a:lvl9pPr>
          </a:lstStyle>
          <a:p/>
        </p:txBody>
      </p:sp>
      <p:sp>
        <p:nvSpPr>
          <p:cNvPr id="10" name="Shape 10"/>
          <p:cNvSpPr/>
          <p:nvPr/>
        </p:nvSpPr>
        <p:spPr>
          <a:xfrm>
            <a:off x="6208125" y="5619450"/>
            <a:ext cx="2250000" cy="1377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bg>
      <p:bgPr>
        <a:solidFill>
          <a:srgbClr val="4ECDC4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5680600" y="0"/>
            <a:ext cx="3463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 txBox="1"/>
          <p:nvPr>
            <p:ph type="ctrTitle"/>
          </p:nvPr>
        </p:nvSpPr>
        <p:spPr>
          <a:xfrm>
            <a:off x="685800" y="3863725"/>
            <a:ext cx="4505400" cy="1910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6101100" y="3817852"/>
            <a:ext cx="2446500" cy="1910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738498"/>
              </a:buClr>
              <a:buSzPts val="2200"/>
              <a:buNone/>
              <a:defRPr sz="2200">
                <a:solidFill>
                  <a:srgbClr val="738498"/>
                </a:solidFill>
              </a:defRPr>
            </a:lvl1pPr>
            <a:lvl2pPr lvl="1" rtl="0">
              <a:spcBef>
                <a:spcPts val="0"/>
              </a:spcBef>
              <a:buClr>
                <a:srgbClr val="738498"/>
              </a:buClr>
              <a:buSzPts val="2200"/>
              <a:buNone/>
              <a:defRPr sz="2200">
                <a:solidFill>
                  <a:srgbClr val="738498"/>
                </a:solidFill>
              </a:defRPr>
            </a:lvl2pPr>
            <a:lvl3pPr lvl="2" rtl="0">
              <a:spcBef>
                <a:spcPts val="0"/>
              </a:spcBef>
              <a:buClr>
                <a:srgbClr val="738498"/>
              </a:buClr>
              <a:buSzPts val="2200"/>
              <a:buNone/>
              <a:defRPr sz="2200">
                <a:solidFill>
                  <a:srgbClr val="738498"/>
                </a:solidFill>
              </a:defRPr>
            </a:lvl3pPr>
            <a:lvl4pPr lvl="3" rtl="0">
              <a:spcBef>
                <a:spcPts val="0"/>
              </a:spcBef>
              <a:buClr>
                <a:srgbClr val="738498"/>
              </a:buClr>
              <a:buSzPts val="2200"/>
              <a:buNone/>
              <a:defRPr sz="2200">
                <a:solidFill>
                  <a:srgbClr val="738498"/>
                </a:solidFill>
              </a:defRPr>
            </a:lvl4pPr>
            <a:lvl5pPr lvl="4" rtl="0">
              <a:spcBef>
                <a:spcPts val="0"/>
              </a:spcBef>
              <a:buClr>
                <a:srgbClr val="738498"/>
              </a:buClr>
              <a:buSzPts val="2200"/>
              <a:buNone/>
              <a:defRPr sz="2200">
                <a:solidFill>
                  <a:srgbClr val="738498"/>
                </a:solidFill>
              </a:defRPr>
            </a:lvl5pPr>
            <a:lvl6pPr lvl="5" rtl="0">
              <a:spcBef>
                <a:spcPts val="0"/>
              </a:spcBef>
              <a:buClr>
                <a:srgbClr val="738498"/>
              </a:buClr>
              <a:buSzPts val="2200"/>
              <a:buNone/>
              <a:defRPr sz="2200">
                <a:solidFill>
                  <a:srgbClr val="738498"/>
                </a:solidFill>
              </a:defRPr>
            </a:lvl6pPr>
            <a:lvl7pPr lvl="6" rtl="0">
              <a:spcBef>
                <a:spcPts val="0"/>
              </a:spcBef>
              <a:buClr>
                <a:srgbClr val="738498"/>
              </a:buClr>
              <a:buSzPts val="2200"/>
              <a:buNone/>
              <a:defRPr sz="2200">
                <a:solidFill>
                  <a:srgbClr val="738498"/>
                </a:solidFill>
              </a:defRPr>
            </a:lvl7pPr>
            <a:lvl8pPr lvl="7" rtl="0">
              <a:spcBef>
                <a:spcPts val="0"/>
              </a:spcBef>
              <a:buClr>
                <a:srgbClr val="738498"/>
              </a:buClr>
              <a:buSzPts val="2200"/>
              <a:buNone/>
              <a:defRPr sz="2200">
                <a:solidFill>
                  <a:srgbClr val="738498"/>
                </a:solidFill>
              </a:defRPr>
            </a:lvl8pPr>
            <a:lvl9pPr lvl="8" rtl="0">
              <a:spcBef>
                <a:spcPts val="0"/>
              </a:spcBef>
              <a:buClr>
                <a:srgbClr val="738498"/>
              </a:buClr>
              <a:buSzPts val="2200"/>
              <a:buNone/>
              <a:defRPr sz="2200">
                <a:solidFill>
                  <a:srgbClr val="7384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2767800" cy="6858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3165234" y="1528066"/>
            <a:ext cx="4809000" cy="4335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3000"/>
              <a:buChar char="▣"/>
              <a:defRPr sz="3000"/>
            </a:lvl1pPr>
            <a:lvl2pPr lvl="1" rtl="0">
              <a:spcBef>
                <a:spcPts val="0"/>
              </a:spcBef>
              <a:buSzPts val="3000"/>
              <a:buChar char="□"/>
              <a:defRPr sz="3000"/>
            </a:lvl2pPr>
            <a:lvl3pPr lvl="2" rtl="0">
              <a:spcBef>
                <a:spcPts val="0"/>
              </a:spcBef>
              <a:buSzPts val="3000"/>
              <a:buChar char="■"/>
              <a:defRPr sz="3000"/>
            </a:lvl3pPr>
            <a:lvl4pPr lvl="3" rtl="0">
              <a:spcBef>
                <a:spcPts val="0"/>
              </a:spcBef>
              <a:buSzPts val="3000"/>
              <a:buChar char="●"/>
              <a:defRPr sz="3000"/>
            </a:lvl4pPr>
            <a:lvl5pPr lvl="4" rtl="0">
              <a:spcBef>
                <a:spcPts val="0"/>
              </a:spcBef>
              <a:buSzPts val="3000"/>
              <a:buChar char="○"/>
              <a:defRPr sz="3000"/>
            </a:lvl5pPr>
            <a:lvl6pPr lvl="5" rtl="0">
              <a:spcBef>
                <a:spcPts val="0"/>
              </a:spcBef>
              <a:buSzPts val="3000"/>
              <a:buChar char="■"/>
              <a:defRPr sz="3000"/>
            </a:lvl6pPr>
            <a:lvl7pPr lvl="6" rtl="0">
              <a:spcBef>
                <a:spcPts val="0"/>
              </a:spcBef>
              <a:buSzPts val="3000"/>
              <a:buChar char="●"/>
              <a:defRPr sz="3000"/>
            </a:lvl7pPr>
            <a:lvl8pPr lvl="7" rtl="0">
              <a:spcBef>
                <a:spcPts val="0"/>
              </a:spcBef>
              <a:buSzPts val="3000"/>
              <a:buChar char="○"/>
              <a:defRPr sz="3000"/>
            </a:lvl8pPr>
            <a:lvl9pPr lvl="8">
              <a:spcBef>
                <a:spcPts val="0"/>
              </a:spcBef>
              <a:buSzPts val="3000"/>
              <a:buChar char="■"/>
              <a:defRPr sz="3000"/>
            </a:lvl9pPr>
          </a:lstStyle>
          <a:p/>
        </p:txBody>
      </p:sp>
      <p:grpSp>
        <p:nvGrpSpPr>
          <p:cNvPr id="18" name="Shape 18"/>
          <p:cNvGrpSpPr/>
          <p:nvPr/>
        </p:nvGrpSpPr>
        <p:grpSpPr>
          <a:xfrm>
            <a:off x="801025" y="1672320"/>
            <a:ext cx="1957200" cy="947980"/>
            <a:chOff x="801025" y="1367520"/>
            <a:chExt cx="1957200" cy="947980"/>
          </a:xfrm>
        </p:grpSpPr>
        <p:sp>
          <p:nvSpPr>
            <p:cNvPr id="19" name="Shape 19"/>
            <p:cNvSpPr txBox="1"/>
            <p:nvPr/>
          </p:nvSpPr>
          <p:spPr>
            <a:xfrm>
              <a:off x="801025" y="1367520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9400">
                  <a:solidFill>
                    <a:srgbClr val="454F5B"/>
                  </a:solidFill>
                </a:rPr>
                <a:t>‘’</a:t>
              </a:r>
            </a:p>
          </p:txBody>
        </p:sp>
        <p:sp>
          <p:nvSpPr>
            <p:cNvPr id="20" name="Shape 20"/>
            <p:cNvSpPr/>
            <p:nvPr/>
          </p:nvSpPr>
          <p:spPr>
            <a:xfrm>
              <a:off x="1397399" y="1543300"/>
              <a:ext cx="772200" cy="772200"/>
            </a:xfrm>
            <a:prstGeom prst="rect">
              <a:avLst/>
            </a:prstGeom>
            <a:noFill/>
            <a:ln cap="flat" cmpd="sng" w="76200">
              <a:solidFill>
                <a:srgbClr val="454F5B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691200" y="1811604"/>
            <a:ext cx="7761600" cy="4412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Char char="▣"/>
              <a:defRPr/>
            </a:lvl1pPr>
            <a:lvl2pPr lvl="1">
              <a:spcBef>
                <a:spcPts val="0"/>
              </a:spcBef>
              <a:buSzPts val="2000"/>
              <a:buChar char="□"/>
              <a:defRPr/>
            </a:lvl2pPr>
            <a:lvl3pPr lvl="2">
              <a:spcBef>
                <a:spcPts val="0"/>
              </a:spcBef>
              <a:buSzPts val="2000"/>
              <a:buChar char="■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  <p:sp>
        <p:nvSpPr>
          <p:cNvPr id="24" name="Shape 24"/>
          <p:cNvSpPr/>
          <p:nvPr/>
        </p:nvSpPr>
        <p:spPr>
          <a:xfrm>
            <a:off x="813273" y="1506189"/>
            <a:ext cx="1533600" cy="1377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0" y="0"/>
            <a:ext cx="137700" cy="6858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691200" y="1857900"/>
            <a:ext cx="3767400" cy="471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Char char="▣"/>
              <a:defRPr/>
            </a:lvl1pPr>
            <a:lvl2pPr lvl="1">
              <a:spcBef>
                <a:spcPts val="0"/>
              </a:spcBef>
              <a:buSzPts val="2000"/>
              <a:buChar char="□"/>
              <a:defRPr/>
            </a:lvl2pPr>
            <a:lvl3pPr lvl="2">
              <a:spcBef>
                <a:spcPts val="0"/>
              </a:spcBef>
              <a:buSzPts val="2000"/>
              <a:buChar char="■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85500" y="1857900"/>
            <a:ext cx="3767400" cy="471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Char char="▣"/>
              <a:defRPr/>
            </a:lvl1pPr>
            <a:lvl2pPr lvl="1">
              <a:spcBef>
                <a:spcPts val="0"/>
              </a:spcBef>
              <a:buSzPts val="2000"/>
              <a:buChar char="□"/>
              <a:defRPr/>
            </a:lvl2pPr>
            <a:lvl3pPr lvl="2">
              <a:spcBef>
                <a:spcPts val="0"/>
              </a:spcBef>
              <a:buSzPts val="2000"/>
              <a:buChar char="■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  <p:sp>
        <p:nvSpPr>
          <p:cNvPr id="30" name="Shape 30"/>
          <p:cNvSpPr/>
          <p:nvPr/>
        </p:nvSpPr>
        <p:spPr>
          <a:xfrm>
            <a:off x="813273" y="1506189"/>
            <a:ext cx="1533600" cy="1377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0" y="0"/>
            <a:ext cx="137700" cy="6858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3000"/>
              <a:buNone/>
              <a:defRPr/>
            </a:lvl1pPr>
            <a:lvl2pPr lvl="1" rtl="0">
              <a:spcBef>
                <a:spcPts val="0"/>
              </a:spcBef>
              <a:buSzPts val="3000"/>
              <a:buNone/>
              <a:defRPr/>
            </a:lvl2pPr>
            <a:lvl3pPr lvl="2" rtl="0">
              <a:spcBef>
                <a:spcPts val="0"/>
              </a:spcBef>
              <a:buSzPts val="3000"/>
              <a:buNone/>
              <a:defRPr/>
            </a:lvl3pPr>
            <a:lvl4pPr lvl="3" rtl="0">
              <a:spcBef>
                <a:spcPts val="0"/>
              </a:spcBef>
              <a:buSzPts val="3000"/>
              <a:buNone/>
              <a:defRPr/>
            </a:lvl4pPr>
            <a:lvl5pPr lvl="4" rtl="0">
              <a:spcBef>
                <a:spcPts val="0"/>
              </a:spcBef>
              <a:buSzPts val="3000"/>
              <a:buNone/>
              <a:defRPr/>
            </a:lvl5pPr>
            <a:lvl6pPr lvl="5" rtl="0">
              <a:spcBef>
                <a:spcPts val="0"/>
              </a:spcBef>
              <a:buSzPts val="3000"/>
              <a:buNone/>
              <a:defRPr/>
            </a:lvl6pPr>
            <a:lvl7pPr lvl="6" rtl="0">
              <a:spcBef>
                <a:spcPts val="0"/>
              </a:spcBef>
              <a:buSzPts val="3000"/>
              <a:buNone/>
              <a:defRPr/>
            </a:lvl7pPr>
            <a:lvl8pPr lvl="7" rtl="0">
              <a:spcBef>
                <a:spcPts val="0"/>
              </a:spcBef>
              <a:buSzPts val="3000"/>
              <a:buNone/>
              <a:defRPr/>
            </a:lvl8pPr>
            <a:lvl9pPr lvl="8" rtl="0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691200" y="1857900"/>
            <a:ext cx="2501700" cy="471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000"/>
              <a:buChar char="▣"/>
              <a:defRPr sz="2000"/>
            </a:lvl1pPr>
            <a:lvl2pPr lvl="1" rtl="0">
              <a:spcBef>
                <a:spcPts val="0"/>
              </a:spcBef>
              <a:buSzPts val="2000"/>
              <a:buChar char="□"/>
              <a:defRPr/>
            </a:lvl2pPr>
            <a:lvl3pPr lvl="2" rtl="0">
              <a:spcBef>
                <a:spcPts val="0"/>
              </a:spcBef>
              <a:buSzPts val="2000"/>
              <a:buChar char="■"/>
              <a:defRPr/>
            </a:lvl3pPr>
            <a:lvl4pPr lvl="3" rtl="0">
              <a:spcBef>
                <a:spcPts val="0"/>
              </a:spcBef>
              <a:buSzPts val="2000"/>
              <a:buChar char="●"/>
              <a:defRPr sz="2000"/>
            </a:lvl4pPr>
            <a:lvl5pPr lvl="4" rtl="0">
              <a:spcBef>
                <a:spcPts val="0"/>
              </a:spcBef>
              <a:buSzPts val="2000"/>
              <a:buChar char="○"/>
              <a:defRPr sz="2000"/>
            </a:lvl5pPr>
            <a:lvl6pPr lvl="5" rtl="0">
              <a:spcBef>
                <a:spcPts val="0"/>
              </a:spcBef>
              <a:buSzPts val="2000"/>
              <a:buChar char="■"/>
              <a:defRPr sz="2000"/>
            </a:lvl6pPr>
            <a:lvl7pPr lvl="6" rtl="0">
              <a:spcBef>
                <a:spcPts val="0"/>
              </a:spcBef>
              <a:buSzPts val="2000"/>
              <a:buChar char="●"/>
              <a:defRPr sz="2000"/>
            </a:lvl7pPr>
            <a:lvl8pPr lvl="7" rtl="0">
              <a:spcBef>
                <a:spcPts val="0"/>
              </a:spcBef>
              <a:buSzPts val="2000"/>
              <a:buChar char="○"/>
              <a:defRPr sz="2000"/>
            </a:lvl8pPr>
            <a:lvl9pPr lvl="8" rtl="0">
              <a:spcBef>
                <a:spcPts val="0"/>
              </a:spcBef>
              <a:buSzPts val="2000"/>
              <a:buChar char="■"/>
              <a:defRPr sz="2000"/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3321088" y="1857900"/>
            <a:ext cx="2501700" cy="471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000"/>
              <a:buChar char="▣"/>
              <a:defRPr sz="2000"/>
            </a:lvl1pPr>
            <a:lvl2pPr lvl="1" rtl="0">
              <a:spcBef>
                <a:spcPts val="0"/>
              </a:spcBef>
              <a:buSzPts val="2000"/>
              <a:buChar char="□"/>
              <a:defRPr/>
            </a:lvl2pPr>
            <a:lvl3pPr lvl="2" rtl="0">
              <a:spcBef>
                <a:spcPts val="0"/>
              </a:spcBef>
              <a:buSzPts val="2000"/>
              <a:buChar char="■"/>
              <a:defRPr/>
            </a:lvl3pPr>
            <a:lvl4pPr lvl="3" rtl="0">
              <a:spcBef>
                <a:spcPts val="0"/>
              </a:spcBef>
              <a:buSzPts val="2000"/>
              <a:buChar char="●"/>
              <a:defRPr sz="2000"/>
            </a:lvl4pPr>
            <a:lvl5pPr lvl="4" rtl="0">
              <a:spcBef>
                <a:spcPts val="0"/>
              </a:spcBef>
              <a:buSzPts val="2000"/>
              <a:buChar char="○"/>
              <a:defRPr sz="2000"/>
            </a:lvl5pPr>
            <a:lvl6pPr lvl="5" rtl="0">
              <a:spcBef>
                <a:spcPts val="0"/>
              </a:spcBef>
              <a:buSzPts val="2000"/>
              <a:buChar char="■"/>
              <a:defRPr sz="2000"/>
            </a:lvl6pPr>
            <a:lvl7pPr lvl="6" rtl="0">
              <a:spcBef>
                <a:spcPts val="0"/>
              </a:spcBef>
              <a:buSzPts val="2000"/>
              <a:buChar char="●"/>
              <a:defRPr sz="2000"/>
            </a:lvl7pPr>
            <a:lvl8pPr lvl="7" rtl="0">
              <a:spcBef>
                <a:spcPts val="0"/>
              </a:spcBef>
              <a:buSzPts val="2000"/>
              <a:buChar char="○"/>
              <a:defRPr sz="2000"/>
            </a:lvl8pPr>
            <a:lvl9pPr lvl="8" rtl="0">
              <a:spcBef>
                <a:spcPts val="0"/>
              </a:spcBef>
              <a:buSzPts val="2000"/>
              <a:buChar char="■"/>
              <a:defRPr sz="2000"/>
            </a:lvl9pPr>
          </a:lstStyle>
          <a:p/>
        </p:txBody>
      </p:sp>
      <p:sp>
        <p:nvSpPr>
          <p:cNvPr id="36" name="Shape 36"/>
          <p:cNvSpPr txBox="1"/>
          <p:nvPr>
            <p:ph idx="3" type="body"/>
          </p:nvPr>
        </p:nvSpPr>
        <p:spPr>
          <a:xfrm>
            <a:off x="5950976" y="1857900"/>
            <a:ext cx="2501700" cy="471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000"/>
              <a:buChar char="▣"/>
              <a:defRPr sz="2000"/>
            </a:lvl1pPr>
            <a:lvl2pPr lvl="1" rtl="0">
              <a:spcBef>
                <a:spcPts val="0"/>
              </a:spcBef>
              <a:buSzPts val="2000"/>
              <a:buChar char="□"/>
              <a:defRPr/>
            </a:lvl2pPr>
            <a:lvl3pPr lvl="2" rtl="0">
              <a:spcBef>
                <a:spcPts val="0"/>
              </a:spcBef>
              <a:buSzPts val="2000"/>
              <a:buChar char="■"/>
              <a:defRPr/>
            </a:lvl3pPr>
            <a:lvl4pPr lvl="3" rtl="0">
              <a:spcBef>
                <a:spcPts val="0"/>
              </a:spcBef>
              <a:buSzPts val="2000"/>
              <a:buChar char="●"/>
              <a:defRPr sz="2000"/>
            </a:lvl4pPr>
            <a:lvl5pPr lvl="4" rtl="0">
              <a:spcBef>
                <a:spcPts val="0"/>
              </a:spcBef>
              <a:buSzPts val="2000"/>
              <a:buChar char="○"/>
              <a:defRPr sz="2000"/>
            </a:lvl5pPr>
            <a:lvl6pPr lvl="5" rtl="0">
              <a:spcBef>
                <a:spcPts val="0"/>
              </a:spcBef>
              <a:buSzPts val="2000"/>
              <a:buChar char="■"/>
              <a:defRPr sz="2000"/>
            </a:lvl6pPr>
            <a:lvl7pPr lvl="6" rtl="0">
              <a:spcBef>
                <a:spcPts val="0"/>
              </a:spcBef>
              <a:buSzPts val="2000"/>
              <a:buChar char="●"/>
              <a:defRPr sz="2000"/>
            </a:lvl7pPr>
            <a:lvl8pPr lvl="7" rtl="0">
              <a:spcBef>
                <a:spcPts val="0"/>
              </a:spcBef>
              <a:buSzPts val="2000"/>
              <a:buChar char="○"/>
              <a:defRPr sz="2000"/>
            </a:lvl8pPr>
            <a:lvl9pPr lvl="8" rtl="0">
              <a:spcBef>
                <a:spcPts val="0"/>
              </a:spcBef>
              <a:buSzPts val="2000"/>
              <a:buChar char="■"/>
              <a:defRPr sz="2000"/>
            </a:lvl9pPr>
          </a:lstStyle>
          <a:p/>
        </p:txBody>
      </p:sp>
      <p:sp>
        <p:nvSpPr>
          <p:cNvPr id="37" name="Shape 37"/>
          <p:cNvSpPr/>
          <p:nvPr/>
        </p:nvSpPr>
        <p:spPr>
          <a:xfrm>
            <a:off x="813273" y="1506189"/>
            <a:ext cx="1533600" cy="1377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0" y="0"/>
            <a:ext cx="137700" cy="6858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41" name="Shape 41"/>
          <p:cNvSpPr/>
          <p:nvPr/>
        </p:nvSpPr>
        <p:spPr>
          <a:xfrm>
            <a:off x="0" y="0"/>
            <a:ext cx="137700" cy="6858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813273" y="1506189"/>
            <a:ext cx="1533600" cy="1377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457200" y="5780100"/>
            <a:ext cx="8229600" cy="940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360"/>
              </a:spcBef>
              <a:buClr>
                <a:srgbClr val="738498"/>
              </a:buClr>
              <a:buSzPts val="1800"/>
              <a:buNone/>
              <a:defRPr sz="1800">
                <a:solidFill>
                  <a:srgbClr val="738498"/>
                </a:solidFill>
              </a:defRPr>
            </a:lvl1pPr>
          </a:lstStyle>
          <a:p/>
        </p:txBody>
      </p:sp>
      <p:sp>
        <p:nvSpPr>
          <p:cNvPr id="45" name="Shape 45"/>
          <p:cNvSpPr/>
          <p:nvPr/>
        </p:nvSpPr>
        <p:spPr>
          <a:xfrm>
            <a:off x="3805198" y="5718589"/>
            <a:ext cx="1533600" cy="1377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-4" y="6720300"/>
            <a:ext cx="9144000" cy="1377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solidFill>
          <a:srgbClr val="4ECDC4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-4" y="6720300"/>
            <a:ext cx="9144000" cy="1377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rgbClr val="454F5B"/>
              </a:buClr>
              <a:buSzPts val="3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ts val="3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ts val="3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ts val="3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ts val="3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ts val="3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ts val="3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ts val="3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ts val="3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691200" y="1811604"/>
            <a:ext cx="7761600" cy="4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rgbClr val="C7F464"/>
              </a:buClr>
              <a:buSzPts val="2400"/>
              <a:buFont typeface="Montserrat"/>
              <a:buChar char="▣"/>
              <a:defRPr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480"/>
              </a:spcBef>
              <a:buClr>
                <a:srgbClr val="C7F464"/>
              </a:buClr>
              <a:buSzPts val="2000"/>
              <a:buFont typeface="Montserrat"/>
              <a:buChar char="□"/>
              <a:defRPr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480"/>
              </a:spcBef>
              <a:buClr>
                <a:srgbClr val="C7F464"/>
              </a:buClr>
              <a:buSzPts val="2000"/>
              <a:buFont typeface="Montserrat"/>
              <a:buChar char="■"/>
              <a:defRPr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360"/>
              </a:spcBef>
              <a:buClr>
                <a:srgbClr val="C7F464"/>
              </a:buClr>
              <a:buSzPts val="1800"/>
              <a:buFont typeface="Montserrat"/>
              <a:buChar char="●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360"/>
              </a:spcBef>
              <a:buClr>
                <a:srgbClr val="C7F464"/>
              </a:buClr>
              <a:buSzPts val="1800"/>
              <a:buFont typeface="Montserrat"/>
              <a:buChar char="○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360"/>
              </a:spcBef>
              <a:buClr>
                <a:srgbClr val="C7F464"/>
              </a:buClr>
              <a:buSzPts val="1800"/>
              <a:buFont typeface="Montserrat"/>
              <a:buChar char="■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360"/>
              </a:spcBef>
              <a:buClr>
                <a:srgbClr val="C7F464"/>
              </a:buClr>
              <a:buSzPts val="1800"/>
              <a:buFont typeface="Montserrat"/>
              <a:buChar char="●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360"/>
              </a:spcBef>
              <a:buClr>
                <a:srgbClr val="C7F464"/>
              </a:buClr>
              <a:buSzPts val="1800"/>
              <a:buFont typeface="Montserrat"/>
              <a:buChar char="○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360"/>
              </a:spcBef>
              <a:buClr>
                <a:srgbClr val="C7F464"/>
              </a:buClr>
              <a:buSzPts val="1800"/>
              <a:buFont typeface="Montserrat"/>
              <a:buChar char="■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comments" Target="../comments/comment11.xml"/><Relationship Id="rId4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comments" Target="../comments/comment12.xml"/><Relationship Id="rId4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comments" Target="../comments/comment13.xml"/><Relationship Id="rId4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6.xml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7.xml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ctrTitle"/>
          </p:nvPr>
        </p:nvSpPr>
        <p:spPr>
          <a:xfrm>
            <a:off x="3012325" y="2960550"/>
            <a:ext cx="5445900" cy="240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31 / 10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Apresentação Problema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Criticar/validar o rótulo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810600" y="1859500"/>
            <a:ext cx="7761600" cy="4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Construindo os gráficos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Transformar o dado 8D para 2D ou 3D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Usando o PCA</a:t>
            </a:r>
          </a:p>
          <a:p>
            <a: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Usando T-SNE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454F5B"/>
              </a:buClr>
              <a:buSzPts val="2400"/>
              <a:buFont typeface="Montserrat"/>
              <a:buChar char="●"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Usamos dados em 2D e 3D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ctrTitle"/>
          </p:nvPr>
        </p:nvSpPr>
        <p:spPr>
          <a:xfrm>
            <a:off x="685800" y="3863725"/>
            <a:ext cx="4505400" cy="1910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Usando t-SNE</a:t>
            </a:r>
          </a:p>
        </p:txBody>
      </p:sp>
      <p:sp>
        <p:nvSpPr>
          <p:cNvPr id="119" name="Shape 119"/>
          <p:cNvSpPr txBox="1"/>
          <p:nvPr>
            <p:ph idx="1" type="subTitle"/>
          </p:nvPr>
        </p:nvSpPr>
        <p:spPr>
          <a:xfrm>
            <a:off x="6101100" y="3817852"/>
            <a:ext cx="2446500" cy="1910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315700" y="4919100"/>
            <a:ext cx="3532800" cy="940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Visualização 2D de usando 2 clusters </a:t>
            </a: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0" l="69480" r="0" t="0"/>
          <a:stretch/>
        </p:blipFill>
        <p:spPr>
          <a:xfrm>
            <a:off x="5132404" y="899826"/>
            <a:ext cx="3343596" cy="41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b="0" l="0" r="64491" t="0"/>
          <a:stretch/>
        </p:blipFill>
        <p:spPr>
          <a:xfrm>
            <a:off x="315700" y="899813"/>
            <a:ext cx="3890200" cy="41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>
            <p:ph idx="1" type="body"/>
          </p:nvPr>
        </p:nvSpPr>
        <p:spPr>
          <a:xfrm>
            <a:off x="4943200" y="4919100"/>
            <a:ext cx="3532800" cy="940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Diferença entre os Labels e o KMeans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457200" y="5780100"/>
            <a:ext cx="8229600" cy="940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Visualização 3D de usando 2 clusters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750" y="230925"/>
            <a:ext cx="7200500" cy="54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457200" y="5780100"/>
            <a:ext cx="8229600" cy="940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Visualização 3D de usando 3 clusters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00" y="48500"/>
            <a:ext cx="7503600" cy="56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457200" y="5780100"/>
            <a:ext cx="8229600" cy="940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Visualização 3D de usando 8 clusters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776" y="184725"/>
            <a:ext cx="7082450" cy="53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ctrTitle"/>
          </p:nvPr>
        </p:nvSpPr>
        <p:spPr>
          <a:xfrm>
            <a:off x="685800" y="3863725"/>
            <a:ext cx="4505400" cy="1910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Avaliação</a:t>
            </a:r>
          </a:p>
        </p:txBody>
      </p:sp>
      <p:sp>
        <p:nvSpPr>
          <p:cNvPr id="151" name="Shape 151"/>
          <p:cNvSpPr txBox="1"/>
          <p:nvPr>
            <p:ph idx="1" type="subTitle"/>
          </p:nvPr>
        </p:nvSpPr>
        <p:spPr>
          <a:xfrm>
            <a:off x="6101100" y="3817852"/>
            <a:ext cx="2446500" cy="1910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Avaliação de desempenho 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91200" y="1811604"/>
            <a:ext cx="7761600" cy="4412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SzPts val="2400"/>
              <a:buChar char="●"/>
            </a:pPr>
            <a:r>
              <a:rPr lang="en"/>
              <a:t>Adjusted Rand index</a:t>
            </a:r>
          </a:p>
          <a:p>
            <a:pPr indent="-355600" lvl="1" marL="9144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SzPts val="2000"/>
              <a:buChar char="○"/>
            </a:pPr>
            <a:r>
              <a:rPr lang="en"/>
              <a:t>Mede a similaridade das duas atribuições, ignorando as permutações</a:t>
            </a:r>
          </a:p>
          <a:p>
            <a:pPr indent="-355600" lvl="1" marL="9144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SzPts val="2000"/>
              <a:buChar char="○"/>
            </a:pPr>
            <a:r>
              <a:rPr lang="en"/>
              <a:t>Conhecimento dos rótulos</a:t>
            </a:r>
          </a:p>
          <a:p>
            <a:pPr indent="-355600" lvl="1" marL="9144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SzPts val="2000"/>
              <a:buChar char="○"/>
            </a:pPr>
            <a:r>
              <a:rPr lang="en"/>
              <a:t>Intervalo [-1 , 1], perfect score: 1.0</a:t>
            </a:r>
          </a:p>
          <a:p>
            <a:pPr indent="-3810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SzPts val="2400"/>
              <a:buChar char="●"/>
            </a:pPr>
            <a:r>
              <a:rPr lang="en"/>
              <a:t>Silhouette Coefficient</a:t>
            </a:r>
          </a:p>
          <a:p>
            <a:pPr indent="-355600" lvl="1" marL="9144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SzPts val="2000"/>
              <a:buChar char="○"/>
            </a:pPr>
            <a:r>
              <a:rPr lang="en"/>
              <a:t>Rótulos desconhecidos</a:t>
            </a:r>
          </a:p>
          <a:p>
            <a:pPr indent="-355600" lvl="1" marL="9144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SzPts val="2000"/>
              <a:buChar char="○"/>
            </a:pPr>
            <a:r>
              <a:rPr lang="en"/>
              <a:t>Pontuação elevada -&gt; clusters melhor definidos</a:t>
            </a:r>
          </a:p>
          <a:p>
            <a:pPr indent="-355600" lvl="1" marL="9144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SzPts val="2000"/>
              <a:buChar char="○"/>
            </a:pPr>
            <a:r>
              <a:rPr lang="en"/>
              <a:t>Intervalo [-1, 1], perfect score: 1.0</a:t>
            </a:r>
          </a:p>
          <a:p>
            <a:pPr indent="-355600" lvl="1" marL="9144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SzPts val="2000"/>
              <a:buChar char="○"/>
            </a:pPr>
            <a:r>
              <a:rPr lang="en"/>
              <a:t>Valores próximos de 0 indicam sobreposição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501450" y="494000"/>
            <a:ext cx="8141100" cy="902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Análise de Coeficiente de Silhoutte</a:t>
            </a:r>
          </a:p>
        </p:txBody>
      </p:sp>
      <p:graphicFrame>
        <p:nvGraphicFramePr>
          <p:cNvPr id="163" name="Shape 163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{506DF82C-0C90-447C-81E6-5512682E4923}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2200"/>
                        <a:t>Números de Cluster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</a:rPr>
                        <a:t>Silhoutte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0,44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0,39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0,39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0,38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200"/>
                        <a:t>0,41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4" name="Shape 164"/>
          <p:cNvSpPr txBox="1"/>
          <p:nvPr/>
        </p:nvSpPr>
        <p:spPr>
          <a:xfrm>
            <a:off x="952500" y="5738450"/>
            <a:ext cx="7631400" cy="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 função não suportava a análise de todos os dados então foram testados 9898 da amostra total de 17898.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457200" y="5780100"/>
            <a:ext cx="8229600" cy="940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Visualização 2D da analise de Silhoutte com 2 clusters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3703"/>
            <a:ext cx="9144001" cy="423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" type="body"/>
          </p:nvPr>
        </p:nvSpPr>
        <p:spPr>
          <a:xfrm>
            <a:off x="2749800" y="195550"/>
            <a:ext cx="6394200" cy="472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457200" lvl="0" rtl="0" algn="just">
              <a:spcBef>
                <a:spcPts val="0"/>
              </a:spcBef>
              <a:buNone/>
            </a:pPr>
            <a:r>
              <a:rPr lang="en" sz="2400"/>
              <a:t>Pulsares são estrelas de nêutrons que, em virtude de seu intenso campo magnético (da ordem de 10^8 T), transformam a energia rotacional em energia eletromagnética. A medida que o pulsar gira, seu intenso campo magnético induz um enorme campo elétrico na sua superfície</a:t>
            </a:r>
          </a:p>
        </p:txBody>
      </p:sp>
      <p:pic>
        <p:nvPicPr>
          <p:cNvPr id="59" name="Shape 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3324" y="3924100"/>
            <a:ext cx="5307149" cy="29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457200" y="5780100"/>
            <a:ext cx="8229600" cy="940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Visualização 2D da analise de Silhoutte com 3 clusters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3700"/>
            <a:ext cx="9144001" cy="423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457200" y="5780100"/>
            <a:ext cx="8229600" cy="940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Visualização 2D da analise de Silhoutte com 4 clusters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3712"/>
            <a:ext cx="9144001" cy="423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457200" y="5780100"/>
            <a:ext cx="8229600" cy="940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Visualização 2D da analise de Silhoutte com 5 clusters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3712"/>
            <a:ext cx="9144001" cy="423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457200" y="5780100"/>
            <a:ext cx="8229600" cy="940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Visualização 2D da analise de Silhoutte com 6 clusters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3713"/>
            <a:ext cx="9144001" cy="423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ctrTitle"/>
          </p:nvPr>
        </p:nvSpPr>
        <p:spPr>
          <a:xfrm>
            <a:off x="685800" y="3863725"/>
            <a:ext cx="4505400" cy="1910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Usando PCA</a:t>
            </a:r>
          </a:p>
        </p:txBody>
      </p:sp>
      <p:sp>
        <p:nvSpPr>
          <p:cNvPr id="200" name="Shape 200"/>
          <p:cNvSpPr txBox="1"/>
          <p:nvPr>
            <p:ph idx="1" type="subTitle"/>
          </p:nvPr>
        </p:nvSpPr>
        <p:spPr>
          <a:xfrm>
            <a:off x="6101100" y="3817852"/>
            <a:ext cx="2446500" cy="1910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Criticar/validar o rótulo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2536975" y="1292200"/>
            <a:ext cx="47169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Construindo os gráficos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kmeans2groups_pca.png"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25" y="1865825"/>
            <a:ext cx="8477158" cy="452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Criticar/validar o rótulo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2536975" y="1292200"/>
            <a:ext cx="47169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Construindo os gráficos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kmeans4groups_pca.png"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00" y="2030200"/>
            <a:ext cx="8291012" cy="4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Criticar/validar o rótulo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2536975" y="1187875"/>
            <a:ext cx="57465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Labels - Somente as estrelas Pulsar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only_pulsar.png"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00" y="2030275"/>
            <a:ext cx="8763599" cy="452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Criticar/validar o rótulo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2536975" y="1187875"/>
            <a:ext cx="57465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Labels - Somente as estrelas não Pulsar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non-pulsating-star.png"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38" y="2030275"/>
            <a:ext cx="8614114" cy="452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Criticar/validar o rótulo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585750" y="1948100"/>
            <a:ext cx="7972500" cy="3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Considerando o PCA um bom método para reduzir as features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A divisão do KMeans, está de acordo com o rótulo?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Os grupos do KMeans ficaram diferentes dos grupos dos rótulos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7F46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9144000" cy="2286900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54F5B"/>
              </a:solidFill>
            </a:endParaRPr>
          </a:p>
        </p:txBody>
      </p:sp>
      <p:sp>
        <p:nvSpPr>
          <p:cNvPr id="65" name="Shape 65"/>
          <p:cNvSpPr/>
          <p:nvPr/>
        </p:nvSpPr>
        <p:spPr>
          <a:xfrm>
            <a:off x="0" y="2284048"/>
            <a:ext cx="9144000" cy="22869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idx="4294967295" type="ctrTitle"/>
          </p:nvPr>
        </p:nvSpPr>
        <p:spPr>
          <a:xfrm>
            <a:off x="685800" y="330600"/>
            <a:ext cx="8458200" cy="119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7200">
                <a:solidFill>
                  <a:srgbClr val="4ECDC4"/>
                </a:solidFill>
              </a:rPr>
              <a:t>Amostras: 17898</a:t>
            </a:r>
          </a:p>
        </p:txBody>
      </p:sp>
      <p:sp>
        <p:nvSpPr>
          <p:cNvPr id="67" name="Shape 67"/>
          <p:cNvSpPr txBox="1"/>
          <p:nvPr>
            <p:ph idx="4294967295" type="ctrTitle"/>
          </p:nvPr>
        </p:nvSpPr>
        <p:spPr>
          <a:xfrm>
            <a:off x="685800" y="4902600"/>
            <a:ext cx="7772400" cy="119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7200">
                <a:solidFill>
                  <a:srgbClr val="4ECDC4"/>
                </a:solidFill>
              </a:rPr>
              <a:t>Total</a:t>
            </a:r>
            <a:r>
              <a:rPr lang="en" sz="7200">
                <a:solidFill>
                  <a:srgbClr val="4ECDC4"/>
                </a:solidFill>
              </a:rPr>
              <a:t>: 143184</a:t>
            </a:r>
          </a:p>
        </p:txBody>
      </p:sp>
      <p:sp>
        <p:nvSpPr>
          <p:cNvPr id="68" name="Shape 68"/>
          <p:cNvSpPr txBox="1"/>
          <p:nvPr>
            <p:ph idx="4294967295" type="ctrTitle"/>
          </p:nvPr>
        </p:nvSpPr>
        <p:spPr>
          <a:xfrm>
            <a:off x="685800" y="2616600"/>
            <a:ext cx="8182500" cy="119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7200">
                <a:solidFill>
                  <a:srgbClr val="C7F464"/>
                </a:solidFill>
              </a:rPr>
              <a:t>Features: 8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Criticar/validar o rótulo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585750" y="1948100"/>
            <a:ext cx="7972500" cy="4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Conclusão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Como os rótulos ficaram muito misturados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É possível que as features do problema foram mal escolhidas (sobra ou falta feature) ou seus valores não tem uma boa precisão.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Ou alguns dos rótulos referentes as estrelas não pulsar estão errados.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501450" y="494000"/>
            <a:ext cx="8141100" cy="902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Criticar os métodos não supervisionados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810600" y="1859500"/>
            <a:ext cx="7761600" cy="4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Agora usando os dados em 3D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: verificar se o KMeans consegue agrupar os pontos de uma forma melhor no gráfico 3D.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Resultado</a:t>
            </a: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: obtivemos praticamente o mesmo resultado do gráfico 2D.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501450" y="494000"/>
            <a:ext cx="8141100" cy="902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Criticar os métodos não supervisionados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810600" y="1859500"/>
            <a:ext cx="7761600" cy="4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Shape 253"/>
          <p:cNvSpPr txBox="1"/>
          <p:nvPr/>
        </p:nvSpPr>
        <p:spPr>
          <a:xfrm>
            <a:off x="2536975" y="1298750"/>
            <a:ext cx="57465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Divisão ficou melhor?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3Dgraph_view1.png"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125" y="1859488"/>
            <a:ext cx="6181725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501450" y="494000"/>
            <a:ext cx="8141100" cy="902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Criticar os métodos não supervisionados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810600" y="1859500"/>
            <a:ext cx="7761600" cy="4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2536975" y="1298750"/>
            <a:ext cx="57465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Divisão ficou melhor?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3Dgraph_view02.png"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188" y="1859488"/>
            <a:ext cx="6143625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501450" y="494000"/>
            <a:ext cx="8141100" cy="902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Criticar os métodos não supervisionados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810600" y="1859500"/>
            <a:ext cx="7761600" cy="4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2536975" y="1298750"/>
            <a:ext cx="57465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Divisão ficou melhor? (do alto)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3Dgraph_view03.png"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802" y="2030150"/>
            <a:ext cx="5627901" cy="46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501450" y="494000"/>
            <a:ext cx="8141100" cy="902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Criticar os métodos não supervisionados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810600" y="1859500"/>
            <a:ext cx="7761600" cy="4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3Dgraph_onlyPulsar01.png"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088" y="1859501"/>
            <a:ext cx="5151825" cy="47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>
            <a:off x="2536975" y="1298750"/>
            <a:ext cx="57465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Só as estrelas pulsar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2470800" y="1932300"/>
            <a:ext cx="3531900" cy="33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t-SNE vs PCA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91200" y="1811604"/>
            <a:ext cx="7761600" cy="4412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/>
              <a:t>As visualizações do t-SNE costumam representar melhor as problemas com muitas dimensões.</a:t>
            </a:r>
          </a:p>
          <a:p>
            <a:pPr indent="-381000" lvl="0" marL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/>
              <a:t>PCA tende a tentar linearizar então é melhor utilizada em diferentes problemas.</a:t>
            </a:r>
          </a:p>
          <a:p>
            <a:pPr indent="-381000" lvl="0" marL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/>
              <a:t>PCA é mais rápido no nosso caso.</a:t>
            </a:r>
          </a:p>
          <a:p>
            <a:pPr indent="-381000" lvl="0" marL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/>
              <a:t>Com t-SNE é mais </a:t>
            </a:r>
            <a:r>
              <a:rPr lang="en"/>
              <a:t>difícil</a:t>
            </a:r>
            <a:r>
              <a:rPr lang="en"/>
              <a:t> lidar com missing data, pois PCA possui mais funções.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ctrTitle"/>
          </p:nvPr>
        </p:nvSpPr>
        <p:spPr>
          <a:xfrm>
            <a:off x="685800" y="3863725"/>
            <a:ext cx="4505400" cy="1910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Kohonen</a:t>
            </a:r>
          </a:p>
        </p:txBody>
      </p:sp>
      <p:sp>
        <p:nvSpPr>
          <p:cNvPr id="291" name="Shape 291"/>
          <p:cNvSpPr txBox="1"/>
          <p:nvPr>
            <p:ph idx="1" type="subTitle"/>
          </p:nvPr>
        </p:nvSpPr>
        <p:spPr>
          <a:xfrm>
            <a:off x="6101100" y="3817852"/>
            <a:ext cx="2446500" cy="1910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Self Organizing Map - Kohonen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91200" y="1811600"/>
            <a:ext cx="7761600" cy="475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Capaz de representar dados de muitas dimensões em, normalmente, uma ou duas dimensões.</a:t>
            </a:r>
          </a:p>
          <a:p>
            <a:pPr indent="-355600" lvl="1" marL="914400" rtl="0">
              <a:spcBef>
                <a:spcPts val="0"/>
              </a:spcBef>
              <a:buSzPts val="2000"/>
              <a:buChar char="○"/>
            </a:pPr>
            <a:r>
              <a:rPr lang="en"/>
              <a:t>Muito bom para visualização dos dados.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0"/>
              </a:spcBef>
              <a:buSzPts val="2400"/>
              <a:buChar char="●"/>
            </a:pPr>
            <a:r>
              <a:rPr lang="en"/>
              <a:t>Armazena a</a:t>
            </a:r>
            <a:r>
              <a:rPr lang="en"/>
              <a:t>s</a:t>
            </a:r>
            <a:r>
              <a:rPr lang="en"/>
              <a:t> informações de tal forma que a topologia original é mantida.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0"/>
              </a:spcBef>
              <a:buSzPts val="2400"/>
              <a:buChar char="●"/>
            </a:pPr>
            <a:r>
              <a:rPr lang="en"/>
              <a:t>Algoritmo não supervisionado.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0"/>
              </a:spcBef>
              <a:buSzPts val="2400"/>
              <a:buChar char="●"/>
            </a:pPr>
            <a:r>
              <a:rPr lang="en"/>
              <a:t>Como isso é feito?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Self Organizing Map - Kohonen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91200" y="1811600"/>
            <a:ext cx="7761600" cy="475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ts val="2400"/>
              <a:buChar char="●"/>
            </a:pPr>
            <a:r>
              <a:rPr lang="en"/>
              <a:t>Muito relacionado a Vector Quantisation, que uma técnica de compressão de dados.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EX: Simples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|-----</a:t>
            </a:r>
            <a:r>
              <a:rPr lang="en"/>
              <a:t>|-----|-----|-----|-----|-----|-----|-----  -&gt; 3 bits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0      1      2      3</a:t>
            </a:r>
            <a:r>
              <a:rPr lang="en"/>
              <a:t>      4     5      6      7         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|-----|-----|-----|-----|-----|-----|-----|-----|  -&gt; 2 bits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</a:t>
            </a:r>
          </a:p>
        </p:txBody>
      </p:sp>
      <p:sp>
        <p:nvSpPr>
          <p:cNvPr id="304" name="Shape 304"/>
          <p:cNvSpPr/>
          <p:nvPr/>
        </p:nvSpPr>
        <p:spPr>
          <a:xfrm>
            <a:off x="909275" y="5486400"/>
            <a:ext cx="1310100" cy="6318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387350" lvl="0" rtl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</a:p>
        </p:txBody>
      </p:sp>
      <p:sp>
        <p:nvSpPr>
          <p:cNvPr id="305" name="Shape 305"/>
          <p:cNvSpPr/>
          <p:nvPr/>
        </p:nvSpPr>
        <p:spPr>
          <a:xfrm>
            <a:off x="2219375" y="5486400"/>
            <a:ext cx="1310100" cy="6318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457200" lvl="0" rtl="0">
              <a:spcBef>
                <a:spcPts val="600"/>
              </a:spcBef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306" name="Shape 306"/>
          <p:cNvSpPr/>
          <p:nvPr/>
        </p:nvSpPr>
        <p:spPr>
          <a:xfrm>
            <a:off x="3529475" y="5486400"/>
            <a:ext cx="1310100" cy="6318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457200" lvl="0" rtl="0">
              <a:spcBef>
                <a:spcPts val="600"/>
              </a:spcBef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307" name="Shape 307"/>
          <p:cNvSpPr/>
          <p:nvPr/>
        </p:nvSpPr>
        <p:spPr>
          <a:xfrm>
            <a:off x="4839575" y="5486400"/>
            <a:ext cx="1310100" cy="6318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457200" lvl="0" rtl="0">
              <a:spcBef>
                <a:spcPts val="600"/>
              </a:spcBef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Contexto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810600" y="1859500"/>
            <a:ext cx="7761600" cy="4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- Criticar/validar o rótulo</a:t>
            </a:r>
          </a:p>
          <a:p>
            <a:pPr indent="387350"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Considerando o que rótulo não é confiável, e o nosso modelo de cluster sim, vamos verificar se o os grupos estão de acordo com o rótulo.</a:t>
            </a:r>
          </a:p>
          <a:p>
            <a:pPr indent="387350"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- Criticar os métodos não supervisionados a partir dos rótulos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	Considerando os rótulos confiáveis, verificar se os métodos de cluster estão agrupando os dados corretamente.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Self Organizing Map - Kohonen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91200" y="1811600"/>
            <a:ext cx="7761600" cy="475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ts val="2400"/>
              <a:buChar char="●"/>
            </a:pPr>
            <a:r>
              <a:rPr lang="en"/>
              <a:t>Para 2D poderiamos fazer a mesma coisa: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Isso nem sempre é ideal...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650" y="2497950"/>
            <a:ext cx="3936675" cy="29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/>
          <p:nvPr/>
        </p:nvSpPr>
        <p:spPr>
          <a:xfrm>
            <a:off x="2172975" y="2989775"/>
            <a:ext cx="493200" cy="323700"/>
          </a:xfrm>
          <a:prstGeom prst="mo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 txBox="1"/>
          <p:nvPr/>
        </p:nvSpPr>
        <p:spPr>
          <a:xfrm>
            <a:off x="1045675" y="2889575"/>
            <a:ext cx="9885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Y = 7</a:t>
            </a:r>
          </a:p>
        </p:txBody>
      </p:sp>
      <p:sp>
        <p:nvSpPr>
          <p:cNvPr id="317" name="Shape 317"/>
          <p:cNvSpPr/>
          <p:nvPr/>
        </p:nvSpPr>
        <p:spPr>
          <a:xfrm rot="-5400000">
            <a:off x="5427775" y="5264175"/>
            <a:ext cx="493200" cy="425700"/>
          </a:xfrm>
          <a:prstGeom prst="mo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 txBox="1"/>
          <p:nvPr/>
        </p:nvSpPr>
        <p:spPr>
          <a:xfrm>
            <a:off x="5266650" y="5723625"/>
            <a:ext cx="9885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X</a:t>
            </a:r>
            <a:r>
              <a:rPr lang="en" sz="2000"/>
              <a:t> = 7</a:t>
            </a:r>
          </a:p>
        </p:txBody>
      </p:sp>
      <p:sp>
        <p:nvSpPr>
          <p:cNvPr id="319" name="Shape 319"/>
          <p:cNvSpPr/>
          <p:nvPr/>
        </p:nvSpPr>
        <p:spPr>
          <a:xfrm rot="-1395684">
            <a:off x="5776108" y="2882405"/>
            <a:ext cx="826483" cy="27925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 txBox="1"/>
          <p:nvPr/>
        </p:nvSpPr>
        <p:spPr>
          <a:xfrm>
            <a:off x="6624200" y="2730575"/>
            <a:ext cx="20061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Ponto nesta região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Self Organizing Map - Kohonen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385275" y="1811600"/>
            <a:ext cx="3930000" cy="475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Separar em regiões com intervalos espaçados igualmente nem sempre é bom. Muitas vezes é vantajoso criar essa separação baseando-se em densidade.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975" y="795550"/>
            <a:ext cx="3524825" cy="356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975" y="4597107"/>
            <a:ext cx="3524825" cy="2077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Self Organizing Map - Kohonen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200" y="1401775"/>
            <a:ext cx="6341901" cy="44699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/>
          <p:nvPr/>
        </p:nvSpPr>
        <p:spPr>
          <a:xfrm rot="-2449046">
            <a:off x="4232178" y="5446919"/>
            <a:ext cx="1259388" cy="231846"/>
          </a:xfrm>
          <a:prstGeom prst="rightArrow">
            <a:avLst>
              <a:gd fmla="val 50000" name="adj1"/>
              <a:gd fmla="val 208087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6" name="Shape 336"/>
          <p:cNvSpPr txBox="1"/>
          <p:nvPr/>
        </p:nvSpPr>
        <p:spPr>
          <a:xfrm>
            <a:off x="3205550" y="5763800"/>
            <a:ext cx="4099500" cy="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u="sng"/>
              <a:t>Neurons</a:t>
            </a:r>
          </a:p>
          <a:p>
            <a:pPr lvl="0">
              <a:spcBef>
                <a:spcPts val="0"/>
              </a:spcBef>
              <a:buNone/>
            </a:pPr>
            <a:r>
              <a:rPr lang="en" sz="2000"/>
              <a:t>Cada um com m pesos (weights), 1 para cada feature.</a:t>
            </a:r>
          </a:p>
        </p:txBody>
      </p:sp>
      <p:sp>
        <p:nvSpPr>
          <p:cNvPr id="337" name="Shape 337"/>
          <p:cNvSpPr/>
          <p:nvPr/>
        </p:nvSpPr>
        <p:spPr>
          <a:xfrm rot="-2939320">
            <a:off x="1733863" y="4212246"/>
            <a:ext cx="1259509" cy="231785"/>
          </a:xfrm>
          <a:prstGeom prst="rightArrow">
            <a:avLst>
              <a:gd fmla="val 50000" name="adj1"/>
              <a:gd fmla="val 208087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 txBox="1"/>
          <p:nvPr/>
        </p:nvSpPr>
        <p:spPr>
          <a:xfrm>
            <a:off x="830500" y="5063500"/>
            <a:ext cx="20337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Cada entrada com m features.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7227875" y="2248325"/>
            <a:ext cx="16782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u="sng"/>
              <a:t>8x10 lattice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Self Organizing Map - Kohonen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91200" y="1811600"/>
            <a:ext cx="7761600" cy="475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ts val="2400"/>
              <a:buAutoNum type="arabicParenR"/>
            </a:pPr>
            <a:r>
              <a:rPr lang="en"/>
              <a:t>Os pesos de cada nó são inicializados</a:t>
            </a:r>
          </a:p>
          <a:p>
            <a:pPr indent="-381000" lvl="0" marL="457200" rtl="0">
              <a:spcBef>
                <a:spcPts val="0"/>
              </a:spcBef>
              <a:buSzPts val="2400"/>
              <a:buAutoNum type="arabicParenR"/>
            </a:pPr>
            <a:r>
              <a:rPr lang="en"/>
              <a:t>Um vetor do conjunto de treino é escolhido e apresentado ao mapa</a:t>
            </a:r>
          </a:p>
          <a:p>
            <a:pPr indent="-381000" lvl="0" marL="457200" rtl="0">
              <a:spcBef>
                <a:spcPts val="0"/>
              </a:spcBef>
              <a:buSzPts val="2400"/>
              <a:buAutoNum type="arabicParenR"/>
            </a:pPr>
            <a:r>
              <a:rPr lang="en"/>
              <a:t>Cada nó é examinado para obtermos o mais parecido com o vetor de entrada. O nó vencedor é chamado de Best Matching Unit (BMU).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BMU é obtido da seguinte forma:</a:t>
            </a:r>
          </a:p>
          <a:p>
            <a:pPr indent="-381000" lvl="0" marL="457200" rtl="0">
              <a:spcBef>
                <a:spcPts val="0"/>
              </a:spcBef>
              <a:buSzPts val="2400"/>
              <a:buChar char="●"/>
            </a:pPr>
            <a:r>
              <a:rPr lang="en"/>
              <a:t>Pela distancia euclidiana.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EX: Vetor de entrada -&gt; (2, 3)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 Pesos dos neurons -&gt; (0,0), </a:t>
            </a:r>
            <a:r>
              <a:rPr b="1" lang="en"/>
              <a:t>(2,2)</a:t>
            </a:r>
            <a:r>
              <a:rPr lang="en"/>
              <a:t>, (4,4), (6,6)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Self Organizing Map - Kohonen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91200" y="1811600"/>
            <a:ext cx="7761600" cy="475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ts val="2400"/>
              <a:buAutoNum type="arabicParenR" startAt="4"/>
            </a:pPr>
            <a:r>
              <a:rPr lang="en"/>
              <a:t>O raio ao redor do BMU é calculado. Esse valor começa grande e diminui ao longo do tempo.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0"/>
              </a:spcBef>
              <a:buSzPts val="2400"/>
              <a:buAutoNum type="arabicParenR" startAt="4"/>
            </a:pPr>
            <a:r>
              <a:rPr lang="en"/>
              <a:t>Cada nó vizinho (nós contidos no raio calculado pelo passo 4) tem os seus pesos ajustados, para fazê-los mais similares ao vetor de entrada. Quanto mais próximo do BMU, maior a alteração dos pesos.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0"/>
              </a:spcBef>
              <a:buSzPts val="2400"/>
              <a:buAutoNum type="arabicParenR" startAt="4"/>
            </a:pPr>
            <a:r>
              <a:rPr lang="en"/>
              <a:t>Repete passo 2 N iterações.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Self Organizing Map - Kohonen (100x100) - 3000 pontos</a:t>
            </a:r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91200" y="1811604"/>
            <a:ext cx="7761600" cy="4412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25" y="1520050"/>
            <a:ext cx="8491598" cy="533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Self Organizing Map - Kohonen (100x100)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91200" y="1811604"/>
            <a:ext cx="7761600" cy="4412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5" name="Shape 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500" y="1726050"/>
            <a:ext cx="6962999" cy="47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691200" y="0"/>
            <a:ext cx="7986600" cy="1292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Self Organizing Map - Kohonen (20x20)</a:t>
            </a:r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91200" y="1811604"/>
            <a:ext cx="7761600" cy="4412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2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400" y="1335613"/>
            <a:ext cx="8383200" cy="55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691200" y="0"/>
            <a:ext cx="8185800" cy="1292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Self Organizing Map - Kohonen (100x100) - Treinada com todos os dados</a:t>
            </a:r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91200" y="1811604"/>
            <a:ext cx="7761600" cy="4412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488" y="1413600"/>
            <a:ext cx="7617023" cy="535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691200" y="0"/>
            <a:ext cx="8185800" cy="1292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Tentativa para observar o erro de quantização</a:t>
            </a:r>
          </a:p>
        </p:txBody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91200" y="2311700"/>
            <a:ext cx="3022800" cy="419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ESPAÇO DA ORIGINAL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2 0.969214002725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3 0.971728656593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4 0.972454788597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5 0.972846287478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6 0.97256664542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7 0.97290202842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8 0.972901653481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9 0.972957706873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10 0.972901778461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11 0.972622636322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12 0.972287128342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13 0.972957769362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14 0.972454913577</a:t>
            </a:r>
          </a:p>
        </p:txBody>
      </p:sp>
      <p:cxnSp>
        <p:nvCxnSpPr>
          <p:cNvPr id="386" name="Shape 386"/>
          <p:cNvCxnSpPr/>
          <p:nvPr/>
        </p:nvCxnSpPr>
        <p:spPr>
          <a:xfrm>
            <a:off x="4191850" y="2434975"/>
            <a:ext cx="30900" cy="411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87" name="Shape 387"/>
          <p:cNvSpPr txBox="1"/>
          <p:nvPr>
            <p:ph idx="1" type="body"/>
          </p:nvPr>
        </p:nvSpPr>
        <p:spPr>
          <a:xfrm>
            <a:off x="4943000" y="2311675"/>
            <a:ext cx="3022800" cy="419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ESPAÇO DA SOM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2 0.905128416632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3 0.892613262845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4 0.906917188457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5 0.902111531876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6 0.906414395161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7 0.903285903541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8 0.9070289203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9 0.904850149351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10 0.908034506893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11 0.908034506893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12 0.908034506893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13 0.908034506893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14 0.908425568345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843600" y="1695225"/>
            <a:ext cx="6384300" cy="39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/>
              <a:t>KNN - Classificação. (n acurácia_da_classificação)</a:t>
            </a:r>
          </a:p>
        </p:txBody>
      </p:sp>
      <p:sp>
        <p:nvSpPr>
          <p:cNvPr id="389" name="Shape 389"/>
          <p:cNvSpPr/>
          <p:nvPr/>
        </p:nvSpPr>
        <p:spPr>
          <a:xfrm>
            <a:off x="3667875" y="3729525"/>
            <a:ext cx="970800" cy="47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Conteúdo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810600" y="1859500"/>
            <a:ext cx="7761600" cy="4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Cluster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KMeans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Kohonen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Redução de Dimensão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PCA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t-SNE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SOM - Conclusão</a:t>
            </a:r>
          </a:p>
        </p:txBody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91200" y="1811604"/>
            <a:ext cx="7761600" cy="4412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Os dados estão bastante misturados, logo não é fácil de identificar visualmente a divisão em clusters.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Apesar da SOM manter a hierarquia, é possível perceber perda de informação devido ao erro de quantização.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Som é muito boa para visualização de dados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 algoritmo de classificação (KNN) só funcionou bem porque um tipo de estrela existe em quantidade bem maior.</a:t>
            </a:r>
          </a:p>
          <a:p>
            <a:pPr indent="-381000" lvl="0" marL="457200" rtl="0">
              <a:spcBef>
                <a:spcPts val="0"/>
              </a:spcBef>
              <a:buSzPts val="2400"/>
              <a:buChar char="●"/>
            </a:pPr>
            <a:r>
              <a:rPr lang="en"/>
              <a:t>Outros algoritmos alternativos a SOM: Neural Gas, Growing Neural Gas, K-means,...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/>
        </p:nvSpPr>
        <p:spPr>
          <a:xfrm>
            <a:off x="0" y="1235400"/>
            <a:ext cx="9144000" cy="4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9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Obrigado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4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Sugestões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Documentação - GitHub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975" y="1943705"/>
            <a:ext cx="2945973" cy="49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6769" y="1857894"/>
            <a:ext cx="2630851" cy="23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6375" y="3524638"/>
            <a:ext cx="2945975" cy="3104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Clustering</a:t>
            </a:r>
          </a:p>
        </p:txBody>
      </p:sp>
      <p:pic>
        <p:nvPicPr>
          <p:cNvPr descr="IFraRbU.png"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7725"/>
            <a:ext cx="8839200" cy="2058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WJTG8.png" id="95" name="Shape 95"/>
          <p:cNvPicPr preferRelativeResize="0"/>
          <p:nvPr/>
        </p:nvPicPr>
        <p:blipFill rotWithShape="1">
          <a:blip r:embed="rId5">
            <a:alphaModFix/>
          </a:blip>
          <a:srcRect b="0" l="1620" r="-1620" t="0"/>
          <a:stretch/>
        </p:blipFill>
        <p:spPr>
          <a:xfrm>
            <a:off x="152400" y="4308625"/>
            <a:ext cx="8991600" cy="142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Aprendizagem Não-Supervisionada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91200" y="1635754"/>
            <a:ext cx="7761600" cy="4412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ts val="2400"/>
              <a:buChar char="▣"/>
            </a:pPr>
            <a:r>
              <a:rPr lang="en"/>
              <a:t>Clustering</a:t>
            </a:r>
          </a:p>
          <a:p>
            <a:pPr indent="-355600" lvl="1" marL="914400" rtl="0">
              <a:lnSpc>
                <a:spcPct val="200000"/>
              </a:lnSpc>
              <a:spcBef>
                <a:spcPts val="0"/>
              </a:spcBef>
              <a:buSzPts val="2000"/>
              <a:buChar char="□"/>
            </a:pPr>
            <a:r>
              <a:rPr lang="en"/>
              <a:t>K-means</a:t>
            </a:r>
          </a:p>
          <a:p>
            <a:pPr indent="-355600" lvl="1" marL="914400" rtl="0">
              <a:lnSpc>
                <a:spcPct val="200000"/>
              </a:lnSpc>
              <a:spcBef>
                <a:spcPts val="0"/>
              </a:spcBef>
              <a:buSzPts val="2000"/>
              <a:buChar char="□"/>
            </a:pPr>
            <a:r>
              <a:rPr lang="en"/>
              <a:t>Kohonen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K- means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691200" y="1804650"/>
            <a:ext cx="7761600" cy="3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C7F46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1.</a:t>
            </a:r>
            <a:r>
              <a:rPr lang="en" sz="3600">
                <a:solidFill>
                  <a:srgbClr val="C7F46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4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Define-se k centróides 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C7F46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2.</a:t>
            </a:r>
            <a:r>
              <a:rPr lang="en" sz="24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Associamos cada ponto do conjunto a um centróide através de uma métrica de distância(euclidiana).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C7F46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lang="en" sz="24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Recalcular os centróides na prática significa calcular novamente a media de cada grupo.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sdemo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